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5"/>
    <p:restoredTop sz="94624"/>
  </p:normalViewPr>
  <p:slideViewPr>
    <p:cSldViewPr snapToGrid="0" snapToObjects="1">
      <p:cViewPr varScale="1">
        <p:scale>
          <a:sx n="80" d="100"/>
          <a:sy n="80" d="100"/>
        </p:scale>
        <p:origin x="208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5469-7082-1440-A0CB-6B058A483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32D1C-CEAC-7D4B-A0A8-54BD3B113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8F601-A3DE-DA4A-99BA-079159D8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F791E-EAC3-9E45-8B4A-D159AE59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D901E-579D-1340-A4D4-F40C18FC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2A46-9688-D54C-A516-8035BDC4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C212F-D2D3-7240-A50C-00BE7732E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8ACDF-ECC6-C249-B8ED-A4E9052C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EE14-E4A7-2E48-88B2-FAF7CED2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B4B0C-598C-B544-AA15-2E7959C7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0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A262D-77BD-1541-ABE3-A4EF4F484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9E5C1-7A89-0949-A95A-C8C3C359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7ADE7-FEEA-0442-8289-7B332D17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48F45-E488-E148-8B03-48BA9C16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41A3-9AD6-0548-BAD8-4D00822A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C1B7-62F1-7046-96CD-61C230E3F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B3F11-2F75-5E48-A580-1EA712010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3D80C-4F63-F74B-8A0E-885484D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C14BA-F810-174E-9249-2B1C73B9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75B57-BF57-8044-BBED-FC11C7C3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4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60DD4-256B-C647-9B6E-EAEAB9F9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A8808-44B8-2D46-8431-B33EDEB73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A3C28-59DF-E147-B5FA-C51AE5BC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4D7C9-3FAE-9F4B-865D-B1CB303B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9BADA-114C-6A41-AEDB-D69C5863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0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3F99-814D-8147-840C-B434D8C5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BD55E-DB39-C046-B2C1-F1CFCE8FF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901C9-0ADF-1948-AE86-813E81492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D026D-FD2E-314E-8F69-00A788DC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0CAD4-680A-DE4F-A1AC-7D895E79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80E3F-F489-294F-A86C-1EB908AD9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7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8000-EC5B-8A48-BC23-C882EA4AC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231B6-FFBE-514C-809F-409443AA1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F3DF5-6132-2743-B51F-1AFF8FF1B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BB6D0-A464-5143-A6B8-B757B5EE5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5E85E-68C3-814F-9292-E4B8595D2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EBD66-C3C9-6F4B-84B0-9E5AE999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A0AF9D-65AF-4145-953F-A5204AC1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B0728-8E0E-DB41-B939-0177A9C3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0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773E-3AFA-434E-A82F-118D06E8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0FCEA-262D-984D-891D-E3CF7155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3E510-6CDB-2044-828B-E6A88551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F2580-AD0D-CF4D-80CE-6C3AAC41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2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09347-CA03-9842-A6BE-E84D96C4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171B9-BDD0-FE4A-BB4D-7AEB5F7E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64ED7-BEED-084F-BBAA-4F6A47EE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9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5A4E-88B4-294D-B86A-35DD35BE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17432-DB9D-0A49-9F31-EE3C2DFA7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E08D0-3F6F-454A-A6D6-4BD84B370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1A364-633F-CD4E-88C7-4291D00A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041D3-D221-AB43-B1C5-EFAC4137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6722D-3DFE-AF43-ACED-2ADCA21F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6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6D7B-CCA1-0347-8B66-87B54943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F816D-C477-3F45-93A9-F733AF49B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AE82-8E22-C74D-A859-C03D2682C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5BF27-FCC0-E145-846A-5C2368F7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F58FB-C36A-6445-B42F-672A495E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FB092-AACB-A840-B966-775D6170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5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60CD5-B5BE-0842-994B-A6AD9C31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DF29A-A559-234B-89DB-27E9135C0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3E375-1FE0-D74E-B18D-4F1D5C249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7CDC-710B-504D-A441-276764096C17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FA242-B882-DD43-8AF4-7F161237A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4E254-DFFB-D941-9533-F5A26814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4EAC4-A7CE-084D-A02A-AC6533BC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6CFA-1560-BB4F-8FC4-4DD5843F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38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Some open issues on reconnection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AA63C-2DD5-5F4A-89C1-96B39DC80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846" y="1363913"/>
            <a:ext cx="10515600" cy="5245434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The trigger/onset problem</a:t>
            </a:r>
          </a:p>
          <a:p>
            <a:endParaRPr lang="en-US" sz="3100" dirty="0"/>
          </a:p>
          <a:p>
            <a:r>
              <a:rPr lang="en-US" sz="3100" dirty="0"/>
              <a:t>Effect of reconnection on turbulence (e.g., dissipation) </a:t>
            </a:r>
          </a:p>
          <a:p>
            <a:endParaRPr lang="en-US" sz="3100" dirty="0"/>
          </a:p>
          <a:p>
            <a:r>
              <a:rPr lang="en-US" sz="3100" dirty="0"/>
              <a:t>Effect of turbulence on reconnection</a:t>
            </a:r>
          </a:p>
          <a:p>
            <a:endParaRPr lang="en-US" sz="3100" dirty="0"/>
          </a:p>
          <a:p>
            <a:r>
              <a:rPr lang="en-US" sz="3100" dirty="0"/>
              <a:t>3D reconnection</a:t>
            </a:r>
          </a:p>
          <a:p>
            <a:endParaRPr lang="en-US" sz="3100" dirty="0"/>
          </a:p>
          <a:p>
            <a:r>
              <a:rPr lang="en-US" sz="3100" dirty="0"/>
              <a:t>Heating and acceleration by reconnection</a:t>
            </a:r>
          </a:p>
          <a:p>
            <a:endParaRPr lang="en-US" sz="3100" dirty="0"/>
          </a:p>
          <a:p>
            <a:r>
              <a:rPr lang="en-US" sz="3100" dirty="0"/>
              <a:t>Controlling reconnection in fusion plasmas</a:t>
            </a:r>
          </a:p>
          <a:p>
            <a:endParaRPr lang="en-US" sz="3100" dirty="0"/>
          </a:p>
          <a:p>
            <a:pPr marL="0" indent="0">
              <a:buNone/>
            </a:pPr>
            <a:r>
              <a:rPr lang="en-US" sz="3100" dirty="0"/>
              <a:t>and more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5467F-5597-4741-87DB-0C4CB1450895}"/>
              </a:ext>
            </a:extLst>
          </p:cNvPr>
          <p:cNvCxnSpPr/>
          <p:nvPr/>
        </p:nvCxnSpPr>
        <p:spPr>
          <a:xfrm>
            <a:off x="1540042" y="1042737"/>
            <a:ext cx="8951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A924-3054-4F47-99EB-F18933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16" y="-331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or recent experimental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6D61-939F-3148-893C-D21B4628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6" y="696632"/>
            <a:ext cx="9447429" cy="3345978"/>
          </a:xfrm>
        </p:spPr>
        <p:txBody>
          <a:bodyPr/>
          <a:lstStyle/>
          <a:p>
            <a:r>
              <a:rPr lang="en-US" dirty="0"/>
              <a:t>Extending basic experiments to new regimes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54BABB-5D51-574E-9394-CA5A7E7DC04F}"/>
              </a:ext>
            </a:extLst>
          </p:cNvPr>
          <p:cNvCxnSpPr/>
          <p:nvPr/>
        </p:nvCxnSpPr>
        <p:spPr>
          <a:xfrm>
            <a:off x="1380179" y="673769"/>
            <a:ext cx="8951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ippl.wisc.edu/wp-content/uploads/2017/10/BRBAssembly4-17.png">
            <a:extLst>
              <a:ext uri="{FF2B5EF4-FFF2-40B4-BE49-F238E27FC236}">
                <a16:creationId xmlns:a16="http://schemas.microsoft.com/office/drawing/2014/main" id="{5C6C1F91-CD95-AD49-AB0B-761D0256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79" y="2136577"/>
            <a:ext cx="4026568" cy="38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F21126-AFB0-5648-95C3-8DBE0E11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987" y="2310063"/>
            <a:ext cx="4298581" cy="3710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24D1AD-70C3-E546-9287-B4FC3C9BC126}"/>
              </a:ext>
            </a:extLst>
          </p:cNvPr>
          <p:cNvSpPr txBox="1"/>
          <p:nvPr/>
        </p:nvSpPr>
        <p:spPr>
          <a:xfrm>
            <a:off x="1380179" y="1453847"/>
            <a:ext cx="704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Big Red Ball (Wisconsin)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0AC5E-96E8-614D-8B8D-80EB93396979}"/>
              </a:ext>
            </a:extLst>
          </p:cNvPr>
          <p:cNvSpPr txBox="1"/>
          <p:nvPr/>
        </p:nvSpPr>
        <p:spPr>
          <a:xfrm>
            <a:off x="6288251" y="1453847"/>
            <a:ext cx="47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Can confine an ~ field-free plasma (very high beta)</a:t>
            </a:r>
          </a:p>
        </p:txBody>
      </p:sp>
    </p:spTree>
    <p:extLst>
      <p:ext uri="{BB962C8B-B14F-4D97-AF65-F5344CB8AC3E}">
        <p14:creationId xmlns:p14="http://schemas.microsoft.com/office/powerpoint/2010/main" val="227152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A924-3054-4F47-99EB-F18933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16" y="-331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or recent experimental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6D61-939F-3148-893C-D21B4628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6" y="696632"/>
            <a:ext cx="9447429" cy="3345978"/>
          </a:xfrm>
        </p:spPr>
        <p:txBody>
          <a:bodyPr/>
          <a:lstStyle/>
          <a:p>
            <a:r>
              <a:rPr lang="en-US" dirty="0"/>
              <a:t>Extending basic experiments to new regimes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54BABB-5D51-574E-9394-CA5A7E7DC04F}"/>
              </a:ext>
            </a:extLst>
          </p:cNvPr>
          <p:cNvCxnSpPr/>
          <p:nvPr/>
        </p:nvCxnSpPr>
        <p:spPr>
          <a:xfrm>
            <a:off x="1380179" y="673769"/>
            <a:ext cx="8951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ippl.wisc.edu/wp-content/uploads/2017/10/BRBAssembly4-17.png">
            <a:extLst>
              <a:ext uri="{FF2B5EF4-FFF2-40B4-BE49-F238E27FC236}">
                <a16:creationId xmlns:a16="http://schemas.microsoft.com/office/drawing/2014/main" id="{5C6C1F91-CD95-AD49-AB0B-761D0256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79" y="2136577"/>
            <a:ext cx="4026568" cy="38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24D1AD-70C3-E546-9287-B4FC3C9BC126}"/>
              </a:ext>
            </a:extLst>
          </p:cNvPr>
          <p:cNvSpPr txBox="1"/>
          <p:nvPr/>
        </p:nvSpPr>
        <p:spPr>
          <a:xfrm>
            <a:off x="1380179" y="1453847"/>
            <a:ext cx="704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Big Red Ball (Wisconsin)</a:t>
            </a:r>
          </a:p>
        </p:txBody>
      </p:sp>
      <p:pic>
        <p:nvPicPr>
          <p:cNvPr id="2050" name="Picture 2" descr="TREX Schematic">
            <a:extLst>
              <a:ext uri="{FF2B5EF4-FFF2-40B4-BE49-F238E27FC236}">
                <a16:creationId xmlns:a16="http://schemas.microsoft.com/office/drawing/2014/main" id="{E53167A6-6FF0-7C4E-990D-1665D03B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36" y="2743223"/>
            <a:ext cx="5904648" cy="351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F41B4-A469-C848-9F2A-DCE2EEB2D4F1}"/>
              </a:ext>
            </a:extLst>
          </p:cNvPr>
          <p:cNvSpPr txBox="1"/>
          <p:nvPr/>
        </p:nvSpPr>
        <p:spPr>
          <a:xfrm>
            <a:off x="7230839" y="1463157"/>
            <a:ext cx="385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add magnetic field and drive reconnection</a:t>
            </a:r>
          </a:p>
        </p:txBody>
      </p:sp>
    </p:spTree>
    <p:extLst>
      <p:ext uri="{BB962C8B-B14F-4D97-AF65-F5344CB8AC3E}">
        <p14:creationId xmlns:p14="http://schemas.microsoft.com/office/powerpoint/2010/main" val="424403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A924-3054-4F47-99EB-F18933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16" y="-331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or recent experimental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6D61-939F-3148-893C-D21B4628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6" y="696632"/>
            <a:ext cx="9447429" cy="3345978"/>
          </a:xfrm>
        </p:spPr>
        <p:txBody>
          <a:bodyPr/>
          <a:lstStyle/>
          <a:p>
            <a:r>
              <a:rPr lang="en-US" dirty="0"/>
              <a:t>Extending basic experiments to new regimes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54BABB-5D51-574E-9394-CA5A7E7DC04F}"/>
              </a:ext>
            </a:extLst>
          </p:cNvPr>
          <p:cNvCxnSpPr/>
          <p:nvPr/>
        </p:nvCxnSpPr>
        <p:spPr>
          <a:xfrm>
            <a:off x="1380179" y="673769"/>
            <a:ext cx="8951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F852D01-3EE5-E14D-8454-A1A59C3EE878}"/>
              </a:ext>
            </a:extLst>
          </p:cNvPr>
          <p:cNvGrpSpPr>
            <a:grpSpLocks/>
          </p:cNvGrpSpPr>
          <p:nvPr/>
        </p:nvGrpSpPr>
        <p:grpSpPr bwMode="auto">
          <a:xfrm>
            <a:off x="1106906" y="2213809"/>
            <a:ext cx="4539916" cy="4259179"/>
            <a:chOff x="4476750" y="1774031"/>
            <a:chExt cx="4733474" cy="5083969"/>
          </a:xfrm>
        </p:grpSpPr>
        <p:pic>
          <p:nvPicPr>
            <p:cNvPr id="10" name="Content Placeholder 3">
              <a:extLst>
                <a:ext uri="{FF2B5EF4-FFF2-40B4-BE49-F238E27FC236}">
                  <a16:creationId xmlns:a16="http://schemas.microsoft.com/office/drawing/2014/main" id="{1295DB8F-D34B-F646-9C59-2BB1689A8CB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3" r="6136" b="5321"/>
            <a:stretch>
              <a:fillRect/>
            </a:stretch>
          </p:blipFill>
          <p:spPr bwMode="auto">
            <a:xfrm>
              <a:off x="4476750" y="1774031"/>
              <a:ext cx="3600434" cy="508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E11BBE-75FA-3343-9C6A-D988266BA3ED}"/>
                </a:ext>
              </a:extLst>
            </p:cNvPr>
            <p:cNvCxnSpPr/>
            <p:nvPr/>
          </p:nvCxnSpPr>
          <p:spPr>
            <a:xfrm>
              <a:off x="7936881" y="2706488"/>
              <a:ext cx="990728" cy="151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C0099DC-499B-EB49-B5B6-E2DAB0307D9C}"/>
                </a:ext>
              </a:extLst>
            </p:cNvPr>
            <p:cNvCxnSpPr/>
            <p:nvPr/>
          </p:nvCxnSpPr>
          <p:spPr>
            <a:xfrm flipV="1">
              <a:off x="7841961" y="2857938"/>
              <a:ext cx="762326" cy="238905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A2CB6A31-0068-B549-AFBC-A3DAE28C5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6881" y="3875880"/>
              <a:ext cx="1273343" cy="43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85750" indent="-285750" eaLnBrk="1" hangingPunct="1">
                <a:buFont typeface="Arial"/>
                <a:buChar char="•"/>
              </a:pPr>
              <a:r>
                <a:rPr lang="en-US" sz="1800" dirty="0"/>
                <a:t>3 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7043A95-C42B-1341-B71F-0A1037368CD6}"/>
                </a:ext>
              </a:extLst>
            </p:cNvPr>
            <p:cNvCxnSpPr/>
            <p:nvPr/>
          </p:nvCxnSpPr>
          <p:spPr>
            <a:xfrm>
              <a:off x="7441517" y="5246988"/>
              <a:ext cx="990728" cy="152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B10F0DC-B266-1D44-8334-A89F3ACA1F00}"/>
              </a:ext>
            </a:extLst>
          </p:cNvPr>
          <p:cNvSpPr txBox="1"/>
          <p:nvPr/>
        </p:nvSpPr>
        <p:spPr>
          <a:xfrm>
            <a:off x="352925" y="1556084"/>
            <a:ext cx="640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FLARE (Princeton)</a:t>
            </a:r>
          </a:p>
          <a:p>
            <a:pPr algn="ctr"/>
            <a:r>
              <a:rPr lang="en-US" sz="2400" dirty="0"/>
              <a:t>(Facility for Laboratory Reconnection Experiments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0ADFF3-00C7-4F47-8418-3376858C7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599" y="2369621"/>
            <a:ext cx="5328153" cy="4330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4965C-3F4B-6342-B346-3F9572474ADC}"/>
              </a:ext>
            </a:extLst>
          </p:cNvPr>
          <p:cNvSpPr txBox="1"/>
          <p:nvPr/>
        </p:nvSpPr>
        <p:spPr>
          <a:xfrm>
            <a:off x="6899477" y="1427747"/>
            <a:ext cx="432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Access new regimes important for astrophysics</a:t>
            </a:r>
          </a:p>
        </p:txBody>
      </p:sp>
    </p:spTree>
    <p:extLst>
      <p:ext uri="{BB962C8B-B14F-4D97-AF65-F5344CB8AC3E}">
        <p14:creationId xmlns:p14="http://schemas.microsoft.com/office/powerpoint/2010/main" val="394717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A924-3054-4F47-99EB-F18933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16" y="-331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or recent experimental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6D61-939F-3148-893C-D21B4628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6" y="696632"/>
            <a:ext cx="9447429" cy="3345978"/>
          </a:xfrm>
        </p:spPr>
        <p:txBody>
          <a:bodyPr/>
          <a:lstStyle/>
          <a:p>
            <a:r>
              <a:rPr lang="en-US" dirty="0"/>
              <a:t>Extending basic experiments to new regimes</a:t>
            </a:r>
          </a:p>
          <a:p>
            <a:r>
              <a:rPr lang="en-US" dirty="0"/>
              <a:t>Studying reconnection in high energy density plasmas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54BABB-5D51-574E-9394-CA5A7E7DC04F}"/>
              </a:ext>
            </a:extLst>
          </p:cNvPr>
          <p:cNvCxnSpPr/>
          <p:nvPr/>
        </p:nvCxnSpPr>
        <p:spPr>
          <a:xfrm>
            <a:off x="1380179" y="673769"/>
            <a:ext cx="8951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BEF88F6-631E-5545-BF5A-5D0ACC62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690" y="1881072"/>
            <a:ext cx="5613400" cy="436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0D8530-16ED-C64E-8F47-85C58CBD37E4}"/>
              </a:ext>
            </a:extLst>
          </p:cNvPr>
          <p:cNvSpPr txBox="1"/>
          <p:nvPr/>
        </p:nvSpPr>
        <p:spPr>
          <a:xfrm>
            <a:off x="7860632" y="4154905"/>
            <a:ext cx="433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access kinetic regimes</a:t>
            </a:r>
          </a:p>
        </p:txBody>
      </p:sp>
    </p:spTree>
    <p:extLst>
      <p:ext uri="{BB962C8B-B14F-4D97-AF65-F5344CB8AC3E}">
        <p14:creationId xmlns:p14="http://schemas.microsoft.com/office/powerpoint/2010/main" val="3889419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A924-3054-4F47-99EB-F18933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16" y="-331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or recent experimental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6D61-939F-3148-893C-D21B4628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6" y="696632"/>
            <a:ext cx="9447429" cy="3345978"/>
          </a:xfrm>
        </p:spPr>
        <p:txBody>
          <a:bodyPr/>
          <a:lstStyle/>
          <a:p>
            <a:r>
              <a:rPr lang="en-US" dirty="0"/>
              <a:t>Extending basic experiments to new regimes</a:t>
            </a:r>
          </a:p>
          <a:p>
            <a:r>
              <a:rPr lang="en-US" dirty="0"/>
              <a:t>Studying reconnection in high energy density plasmas</a:t>
            </a:r>
          </a:p>
          <a:p>
            <a:r>
              <a:rPr lang="en-US" dirty="0"/>
              <a:t>Space observations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54BABB-5D51-574E-9394-CA5A7E7DC04F}"/>
              </a:ext>
            </a:extLst>
          </p:cNvPr>
          <p:cNvCxnSpPr/>
          <p:nvPr/>
        </p:nvCxnSpPr>
        <p:spPr>
          <a:xfrm>
            <a:off x="1380179" y="673769"/>
            <a:ext cx="8951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9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05ADEC-5AD8-3B4A-BBDB-AD4DE7EA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30" y="0"/>
            <a:ext cx="8971833" cy="6858000"/>
          </a:xfrm>
          <a:prstGeom prst="rect">
            <a:avLst/>
          </a:prstGeom>
        </p:spPr>
      </p:pic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F8ACA861-566A-BF4D-8326-7411B8BE84CD}"/>
              </a:ext>
            </a:extLst>
          </p:cNvPr>
          <p:cNvSpPr/>
          <p:nvPr/>
        </p:nvSpPr>
        <p:spPr>
          <a:xfrm>
            <a:off x="1299411" y="6384758"/>
            <a:ext cx="1684421" cy="625642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1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E79D1-DB16-4C4B-B3C6-7FF9A00A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32180"/>
            <a:ext cx="10515600" cy="1325563"/>
          </a:xfrm>
        </p:spPr>
        <p:txBody>
          <a:bodyPr/>
          <a:lstStyle/>
          <a:p>
            <a:r>
              <a:rPr lang="en-US" dirty="0"/>
              <a:t>Provides detailed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7CB3C-C049-9A4B-8566-27AD09BD6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905" y="62051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Just launched – Parker Solar Probe, to probe the outer solar corona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DE59-5DF5-ED49-A83B-349529D65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1388310"/>
            <a:ext cx="8420100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95C56-28A9-0D48-886E-AFA8A0B4EF8E}"/>
              </a:ext>
            </a:extLst>
          </p:cNvPr>
          <p:cNvSpPr txBox="1"/>
          <p:nvPr/>
        </p:nvSpPr>
        <p:spPr>
          <a:xfrm>
            <a:off x="725905" y="1193383"/>
            <a:ext cx="436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e.g., energy dissipation</a:t>
            </a:r>
          </a:p>
        </p:txBody>
      </p:sp>
    </p:spTree>
    <p:extLst>
      <p:ext uri="{BB962C8B-B14F-4D97-AF65-F5344CB8AC3E}">
        <p14:creationId xmlns:p14="http://schemas.microsoft.com/office/powerpoint/2010/main" val="40890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188</Words>
  <Application>Microsoft Macintosh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Office Theme</vt:lpstr>
      <vt:lpstr>Some open issues on reconnection</vt:lpstr>
      <vt:lpstr>New or recent experimental developments</vt:lpstr>
      <vt:lpstr>New or recent experimental developments</vt:lpstr>
      <vt:lpstr>New or recent experimental developments</vt:lpstr>
      <vt:lpstr>New or recent experimental developments</vt:lpstr>
      <vt:lpstr>New or recent experimental developments</vt:lpstr>
      <vt:lpstr>PowerPoint Presentation</vt:lpstr>
      <vt:lpstr>Provides detailed measurements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open questions/ challenges/ future developments in reconnection</dc:title>
  <dc:creator>Stewart Prager</dc:creator>
  <cp:lastModifiedBy>Stewart Prager</cp:lastModifiedBy>
  <cp:revision>11</cp:revision>
  <dcterms:created xsi:type="dcterms:W3CDTF">2018-08-15T18:51:55Z</dcterms:created>
  <dcterms:modified xsi:type="dcterms:W3CDTF">2018-08-16T19:56:00Z</dcterms:modified>
</cp:coreProperties>
</file>